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jpeg>
</file>

<file path=ppt/media/image16.png>
</file>

<file path=ppt/media/image17.png>
</file>

<file path=ppt/media/image18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3" name="Shape 23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Shape 40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xfrm>
            <a:off x="952500" y="-12700"/>
            <a:ext cx="11099800" cy="890439"/>
          </a:xfrm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xfrm>
            <a:off x="620613" y="1239688"/>
            <a:ext cx="11763575" cy="765031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Shape 3"/>
          <p:cNvSpPr/>
          <p:nvPr/>
        </p:nvSpPr>
        <p:spPr>
          <a:xfrm>
            <a:off x="952500" y="-12700"/>
            <a:ext cx="11099800" cy="890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4500"/>
            </a:lvl1pPr>
          </a:lstStyle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jpeg"/><Relationship Id="rId5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jpeg"/><Relationship Id="rId5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1.jpe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Relationship Id="rId3" Type="http://schemas.openxmlformats.org/officeDocument/2006/relationships/image" Target="../media/image4.pn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Relationship Id="rId3" Type="http://schemas.openxmlformats.org/officeDocument/2006/relationships/image" Target="../media/image4.pn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10.jpeg"/><Relationship Id="rId7" Type="http://schemas.openxmlformats.org/officeDocument/2006/relationships/image" Target="../media/image11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500"/>
            </a:pPr>
            <a:r>
              <a:t>Multistage Clustering Method for</a:t>
            </a:r>
          </a:p>
          <a:p>
            <a:pPr>
              <a:defRPr sz="5500"/>
            </a:pPr>
            <a:r>
              <a:t>Unsupervised Aspect Mining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270000" y="5943600"/>
            <a:ext cx="10464800" cy="1130300"/>
          </a:xfrm>
          <a:prstGeom prst="rect">
            <a:avLst/>
          </a:prstGeom>
        </p:spPr>
        <p:txBody>
          <a:bodyPr/>
          <a:lstStyle/>
          <a:p>
            <a:pPr defTabSz="537463">
              <a:defRPr sz="3680"/>
            </a:pPr>
            <a:r>
              <a:t>Shi Feng</a:t>
            </a:r>
          </a:p>
          <a:p>
            <a:pPr defTabSz="537463">
              <a:defRPr sz="2944"/>
            </a:pPr>
            <a:r>
              <a:t>2012 ACM Class</a:t>
            </a:r>
          </a:p>
        </p:txBody>
      </p:sp>
      <p:sp>
        <p:nvSpPr>
          <p:cNvPr id="121" name="Shape 121"/>
          <p:cNvSpPr/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Untitl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7983" y="-1"/>
            <a:ext cx="7947379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3-stage Clustering</a:t>
            </a:r>
          </a:p>
        </p:txBody>
      </p:sp>
      <p:sp>
        <p:nvSpPr>
          <p:cNvPr id="187" name="Shape 18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8" name="Shape 188"/>
          <p:cNvSpPr/>
          <p:nvPr/>
        </p:nvSpPr>
        <p:spPr>
          <a:xfrm>
            <a:off x="894562" y="3007444"/>
            <a:ext cx="311307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Coarse-grain</a:t>
            </a:r>
          </a:p>
          <a:p>
            <a:pPr/>
            <a:r>
              <a:t>Sentence level</a:t>
            </a:r>
          </a:p>
        </p:txBody>
      </p:sp>
      <p:sp>
        <p:nvSpPr>
          <p:cNvPr id="189" name="Shape 189"/>
          <p:cNvSpPr/>
          <p:nvPr/>
        </p:nvSpPr>
        <p:spPr>
          <a:xfrm>
            <a:off x="1301470" y="6540500"/>
            <a:ext cx="229926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Fine-grain</a:t>
            </a:r>
          </a:p>
          <a:p>
            <a:pPr/>
            <a:r>
              <a:t>Word level</a:t>
            </a:r>
          </a:p>
        </p:txBody>
      </p:sp>
      <p:sp>
        <p:nvSpPr>
          <p:cNvPr id="190" name="Shape 190"/>
          <p:cNvSpPr/>
          <p:nvPr/>
        </p:nvSpPr>
        <p:spPr>
          <a:xfrm flipH="1">
            <a:off x="2451099" y="4472846"/>
            <a:ext cx="1" cy="179605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Untitl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7983" y="-1"/>
            <a:ext cx="7947379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3-stage Clustering</a:t>
            </a:r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5" name="Shape 195"/>
          <p:cNvSpPr/>
          <p:nvPr/>
        </p:nvSpPr>
        <p:spPr>
          <a:xfrm>
            <a:off x="894562" y="3007444"/>
            <a:ext cx="311307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Coarse-grain</a:t>
            </a:r>
          </a:p>
          <a:p>
            <a:pPr/>
            <a:r>
              <a:t>Sentence level</a:t>
            </a:r>
          </a:p>
        </p:txBody>
      </p:sp>
      <p:sp>
        <p:nvSpPr>
          <p:cNvPr id="196" name="Shape 196"/>
          <p:cNvSpPr/>
          <p:nvPr/>
        </p:nvSpPr>
        <p:spPr>
          <a:xfrm>
            <a:off x="1301470" y="6540500"/>
            <a:ext cx="229926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Fine-grain</a:t>
            </a:r>
          </a:p>
          <a:p>
            <a:pPr/>
            <a:r>
              <a:t>Word level</a:t>
            </a:r>
          </a:p>
        </p:txBody>
      </p:sp>
      <p:sp>
        <p:nvSpPr>
          <p:cNvPr id="197" name="Shape 197"/>
          <p:cNvSpPr/>
          <p:nvPr/>
        </p:nvSpPr>
        <p:spPr>
          <a:xfrm flipH="1">
            <a:off x="2451099" y="4472846"/>
            <a:ext cx="1" cy="179605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98" name="Shape 198"/>
          <p:cNvSpPr/>
          <p:nvPr/>
        </p:nvSpPr>
        <p:spPr>
          <a:xfrm>
            <a:off x="6535714" y="83794"/>
            <a:ext cx="4231918" cy="252146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99" name="Shape 199"/>
          <p:cNvSpPr/>
          <p:nvPr/>
        </p:nvSpPr>
        <p:spPr>
          <a:xfrm>
            <a:off x="4494525" y="2757556"/>
            <a:ext cx="8314296" cy="358656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0" name="Shape 200"/>
          <p:cNvSpPr/>
          <p:nvPr/>
        </p:nvSpPr>
        <p:spPr>
          <a:xfrm>
            <a:off x="5879778" y="6496411"/>
            <a:ext cx="5558666" cy="317339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7981" y="1912304"/>
            <a:ext cx="8848811" cy="630508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hape 2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Sentence-level Clustering</a:t>
            </a:r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xfrm>
            <a:off x="922371" y="5653719"/>
            <a:ext cx="4054495" cy="2535964"/>
          </a:xfrm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4100"/>
              </a:spcBef>
              <a:defRPr sz="3528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Sentence Vector</a:t>
            </a:r>
            <a:r>
              <a:t>                 (Le et.al. 2012)</a:t>
            </a:r>
          </a:p>
          <a:p>
            <a:pPr marL="435609" indent="-435609" defTabSz="572516">
              <a:spcBef>
                <a:spcPts val="4100"/>
              </a:spcBef>
              <a:defRPr sz="3528"/>
            </a:pPr>
            <a:r>
              <a:t>K-Means</a:t>
            </a:r>
          </a:p>
        </p:txBody>
      </p:sp>
      <p:sp>
        <p:nvSpPr>
          <p:cNvPr id="205" name="Shape 20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6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7704" y="1821297"/>
            <a:ext cx="4403830" cy="310266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Potential Aspect Inference</a:t>
            </a:r>
          </a:p>
        </p:txBody>
      </p:sp>
      <p:sp>
        <p:nvSpPr>
          <p:cNvPr id="209" name="Shape 209"/>
          <p:cNvSpPr/>
          <p:nvPr>
            <p:ph type="body" sz="half" idx="1"/>
          </p:nvPr>
        </p:nvSpPr>
        <p:spPr>
          <a:xfrm>
            <a:off x="2323622" y="5907083"/>
            <a:ext cx="8883307" cy="298241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500"/>
              </a:spcBef>
            </a:pPr>
            <a:r>
              <a:t>collect sentences from the same review</a:t>
            </a:r>
          </a:p>
          <a:p>
            <a:pPr>
              <a:spcBef>
                <a:spcPts val="2500"/>
              </a:spcBef>
            </a:pPr>
            <a:r>
              <a:t>Latent Dirichlet Allocation (LDA) within each sentence cluster</a:t>
            </a:r>
          </a:p>
          <a:p>
            <a:pPr>
              <a:spcBef>
                <a:spcPts val="2500"/>
              </a:spcBef>
            </a:pPr>
            <a:r>
              <a:t>sentence level -&gt; word level</a:t>
            </a:r>
          </a:p>
        </p:txBody>
      </p:sp>
      <p:sp>
        <p:nvSpPr>
          <p:cNvPr id="210" name="Shape 21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1552" y="1271894"/>
            <a:ext cx="9781696" cy="426003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Overlap Resolution</a:t>
            </a:r>
          </a:p>
        </p:txBody>
      </p:sp>
      <p:sp>
        <p:nvSpPr>
          <p:cNvPr id="214" name="Shape 214"/>
          <p:cNvSpPr/>
          <p:nvPr>
            <p:ph type="body" sz="quarter" idx="1"/>
          </p:nvPr>
        </p:nvSpPr>
        <p:spPr>
          <a:xfrm>
            <a:off x="3556408" y="6437257"/>
            <a:ext cx="7123865" cy="2212471"/>
          </a:xfrm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3900"/>
              </a:spcBef>
              <a:defRPr sz="3420"/>
            </a:pPr>
            <a:r>
              <a:t>Overlap between sentence clusters -&gt; 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noises</a:t>
            </a:r>
            <a:r>
              <a:t> 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K-Means on topic vectors</a:t>
            </a:r>
          </a:p>
        </p:txBody>
      </p:sp>
      <p:sp>
        <p:nvSpPr>
          <p:cNvPr id="215" name="Shape 21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2581" y="937976"/>
            <a:ext cx="7919638" cy="506733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Ranking Phase</a:t>
            </a:r>
          </a:p>
        </p:txBody>
      </p:sp>
      <p:sp>
        <p:nvSpPr>
          <p:cNvPr id="219" name="Shape 21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8625" y="815971"/>
            <a:ext cx="10807550" cy="3172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68371" y="4111909"/>
            <a:ext cx="7668058" cy="4187396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hape 222"/>
          <p:cNvSpPr/>
          <p:nvPr/>
        </p:nvSpPr>
        <p:spPr>
          <a:xfrm>
            <a:off x="5551652" y="8422727"/>
            <a:ext cx="190149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WordNet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Hit-by-first</a:t>
            </a:r>
          </a:p>
        </p:txBody>
      </p:sp>
      <p:sp>
        <p:nvSpPr>
          <p:cNvPr id="225" name="Shape 22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4251" y="1785641"/>
            <a:ext cx="10236298" cy="5562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Smoothed Aspect Scores</a:t>
            </a:r>
          </a:p>
        </p:txBody>
      </p:sp>
      <p:sp>
        <p:nvSpPr>
          <p:cNvPr id="229" name="Shape 22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7922" y="1945269"/>
            <a:ext cx="10168956" cy="5474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 Study: Mobile Phone</a:t>
            </a:r>
          </a:p>
        </p:txBody>
      </p:sp>
      <p:sp>
        <p:nvSpPr>
          <p:cNvPr id="233" name="Shape 23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6829" y="899804"/>
            <a:ext cx="6416252" cy="2514641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Shape 235"/>
          <p:cNvSpPr/>
          <p:nvPr/>
        </p:nvSpPr>
        <p:spPr>
          <a:xfrm>
            <a:off x="1861104" y="1833274"/>
            <a:ext cx="17913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Aspects</a:t>
            </a:r>
          </a:p>
        </p:txBody>
      </p:sp>
      <p:sp>
        <p:nvSpPr>
          <p:cNvPr id="236" name="Shape 236"/>
          <p:cNvSpPr/>
          <p:nvPr/>
        </p:nvSpPr>
        <p:spPr>
          <a:xfrm>
            <a:off x="8634859" y="6238894"/>
            <a:ext cx="189326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iPhone 6</a:t>
            </a:r>
          </a:p>
        </p:txBody>
      </p:sp>
      <p:sp>
        <p:nvSpPr>
          <p:cNvPr id="237" name="Shape 237"/>
          <p:cNvSpPr/>
          <p:nvPr/>
        </p:nvSpPr>
        <p:spPr>
          <a:xfrm>
            <a:off x="1395120" y="6333197"/>
            <a:ext cx="394197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Galaxy Core Prime</a:t>
            </a:r>
          </a:p>
        </p:txBody>
      </p:sp>
      <p:sp>
        <p:nvSpPr>
          <p:cNvPr id="238" name="Shape 238"/>
          <p:cNvSpPr/>
          <p:nvPr/>
        </p:nvSpPr>
        <p:spPr>
          <a:xfrm>
            <a:off x="9515095" y="9047474"/>
            <a:ext cx="413847" cy="21621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9" name="Shape 239"/>
          <p:cNvSpPr/>
          <p:nvPr/>
        </p:nvSpPr>
        <p:spPr>
          <a:xfrm>
            <a:off x="3906304" y="9128217"/>
            <a:ext cx="413847" cy="21621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pic>
        <p:nvPicPr>
          <p:cNvPr id="240" name="pasted-imag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304414" y="3499617"/>
            <a:ext cx="5696528" cy="27543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10146" y="3493728"/>
            <a:ext cx="5542692" cy="281694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Shape 242"/>
          <p:cNvSpPr/>
          <p:nvPr/>
        </p:nvSpPr>
        <p:spPr>
          <a:xfrm>
            <a:off x="5770196" y="3454399"/>
            <a:ext cx="1261208" cy="2768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Screen</a:t>
            </a:r>
          </a:p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Battery</a:t>
            </a:r>
          </a:p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Quality</a:t>
            </a:r>
          </a:p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Service</a:t>
            </a:r>
          </a:p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Price</a:t>
            </a:r>
          </a:p>
          <a:p>
            <a:pPr>
              <a:lnSpc>
                <a:spcPct val="120000"/>
              </a:lnSpc>
              <a:defRPr sz="2500">
                <a:latin typeface="Helvetica"/>
                <a:ea typeface="Helvetica"/>
                <a:cs typeface="Helvetica"/>
                <a:sym typeface="Helvetica"/>
              </a:defRPr>
            </a:pPr>
            <a:r>
              <a:t>Design</a:t>
            </a:r>
          </a:p>
        </p:txBody>
      </p:sp>
      <p:pic>
        <p:nvPicPr>
          <p:cNvPr id="243" name="pasted-image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10737" y="7060180"/>
            <a:ext cx="1710745" cy="23405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pasted-image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671949" y="6981798"/>
            <a:ext cx="1815567" cy="23405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Contributions</a:t>
            </a:r>
          </a:p>
        </p:txBody>
      </p:sp>
      <p:sp>
        <p:nvSpPr>
          <p:cNvPr id="247" name="Shape 2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Survey on aspect-based opinion mining</a:t>
            </a:r>
          </a:p>
          <a:p>
            <a:pPr/>
            <a:r>
              <a:t>New framework for aspect extraction that leverages the latest development in neural network for NLP</a:t>
            </a:r>
          </a:p>
          <a:p>
            <a:pPr/>
            <a:r>
              <a:t>Better performance than the previous state-of-the-art</a:t>
            </a:r>
          </a:p>
          <a:p>
            <a:pPr/>
            <a:r>
              <a:t>In preparation for ICDM 2016</a:t>
            </a:r>
          </a:p>
        </p:txBody>
      </p:sp>
      <p:sp>
        <p:nvSpPr>
          <p:cNvPr id="248" name="Shape 24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 Summarization</a:t>
            </a:r>
          </a:p>
        </p:txBody>
      </p:sp>
      <p:sp>
        <p:nvSpPr>
          <p:cNvPr id="124" name="Shape 124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27" name="Group 127"/>
          <p:cNvGrpSpPr/>
          <p:nvPr/>
        </p:nvGrpSpPr>
        <p:grpSpPr>
          <a:xfrm>
            <a:off x="690372" y="2867041"/>
            <a:ext cx="11624056" cy="4019518"/>
            <a:chOff x="0" y="0"/>
            <a:chExt cx="11624055" cy="4019517"/>
          </a:xfrm>
        </p:grpSpPr>
        <p:pic>
          <p:nvPicPr>
            <p:cNvPr id="126" name="pasted-image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11370056" cy="368931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25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624056" cy="4019518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Backup Slides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Ranking Clusters</a:t>
            </a:r>
          </a:p>
        </p:txBody>
      </p:sp>
      <p:sp>
        <p:nvSpPr>
          <p:cNvPr id="253" name="Shape 25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7713" y="1869039"/>
            <a:ext cx="6541416" cy="12160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85942" y="6071037"/>
            <a:ext cx="7232916" cy="2404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6926" y="3822416"/>
            <a:ext cx="10482998" cy="1827377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/>
          <p:nvPr/>
        </p:nvSpPr>
        <p:spPr>
          <a:xfrm>
            <a:off x="1625695" y="2038508"/>
            <a:ext cx="250317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Mutual Info: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Ranking Words</a:t>
            </a:r>
          </a:p>
        </p:txBody>
      </p:sp>
      <p:sp>
        <p:nvSpPr>
          <p:cNvPr id="260" name="Shape 26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0190" y="1141525"/>
            <a:ext cx="10824420" cy="3348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0190" y="4670725"/>
            <a:ext cx="10824420" cy="460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Aspect-based Review Summarization</a:t>
            </a:r>
          </a:p>
        </p:txBody>
      </p:sp>
      <p:sp>
        <p:nvSpPr>
          <p:cNvPr id="130" name="Shape 130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0591" y="3546572"/>
            <a:ext cx="2860773" cy="29493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6906" y="3531646"/>
            <a:ext cx="2653408" cy="294930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5" name="Group 135"/>
          <p:cNvGrpSpPr/>
          <p:nvPr/>
        </p:nvGrpSpPr>
        <p:grpSpPr>
          <a:xfrm>
            <a:off x="3860106" y="923784"/>
            <a:ext cx="5284587" cy="1962509"/>
            <a:chOff x="0" y="0"/>
            <a:chExt cx="5284586" cy="1962507"/>
          </a:xfrm>
        </p:grpSpPr>
        <p:pic>
          <p:nvPicPr>
            <p:cNvPr id="134" name="pasted-image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5030587" cy="163230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33" name="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284587" cy="1962508"/>
            </a:xfrm>
            <a:prstGeom prst="rect">
              <a:avLst/>
            </a:prstGeom>
            <a:effectLst/>
          </p:spPr>
        </p:pic>
      </p:grpSp>
      <p:sp>
        <p:nvSpPr>
          <p:cNvPr id="136" name="Shape 136"/>
          <p:cNvSpPr/>
          <p:nvPr/>
        </p:nvSpPr>
        <p:spPr>
          <a:xfrm>
            <a:off x="3224438" y="6756290"/>
            <a:ext cx="237307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Aspects</a:t>
            </a:r>
          </a:p>
        </p:txBody>
      </p:sp>
      <p:sp>
        <p:nvSpPr>
          <p:cNvPr id="137" name="Shape 137"/>
          <p:cNvSpPr/>
          <p:nvPr/>
        </p:nvSpPr>
        <p:spPr>
          <a:xfrm>
            <a:off x="7339936" y="6756290"/>
            <a:ext cx="226734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Ratings</a:t>
            </a:r>
          </a:p>
        </p:txBody>
      </p:sp>
      <p:sp>
        <p:nvSpPr>
          <p:cNvPr id="138" name="Shape 138"/>
          <p:cNvSpPr/>
          <p:nvPr/>
        </p:nvSpPr>
        <p:spPr>
          <a:xfrm>
            <a:off x="6568568" y="889000"/>
            <a:ext cx="2835372" cy="2032077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Aspect-based Review Summarization</a:t>
            </a:r>
          </a:p>
        </p:txBody>
      </p:sp>
      <p:sp>
        <p:nvSpPr>
          <p:cNvPr id="141" name="Shape 141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2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0591" y="3546572"/>
            <a:ext cx="2860773" cy="29493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pasted-imag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6906" y="3531646"/>
            <a:ext cx="2653408" cy="294930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6" name="Group 146"/>
          <p:cNvGrpSpPr/>
          <p:nvPr/>
        </p:nvGrpSpPr>
        <p:grpSpPr>
          <a:xfrm>
            <a:off x="3860106" y="923784"/>
            <a:ext cx="5284587" cy="1962509"/>
            <a:chOff x="0" y="0"/>
            <a:chExt cx="5284586" cy="1962507"/>
          </a:xfrm>
        </p:grpSpPr>
        <p:pic>
          <p:nvPicPr>
            <p:cNvPr id="145" name="pasted-image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5030587" cy="163230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44" name="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284587" cy="1962508"/>
            </a:xfrm>
            <a:prstGeom prst="rect">
              <a:avLst/>
            </a:prstGeom>
            <a:effectLst/>
          </p:spPr>
        </p:pic>
      </p:grpSp>
      <p:sp>
        <p:nvSpPr>
          <p:cNvPr id="147" name="Shape 147"/>
          <p:cNvSpPr/>
          <p:nvPr/>
        </p:nvSpPr>
        <p:spPr>
          <a:xfrm>
            <a:off x="3273818" y="6793446"/>
            <a:ext cx="2274319" cy="119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Given</a:t>
            </a:r>
          </a:p>
          <a:p>
            <a:pPr/>
            <a:r>
              <a:t>by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retailer</a:t>
            </a:r>
          </a:p>
        </p:txBody>
      </p:sp>
      <p:sp>
        <p:nvSpPr>
          <p:cNvPr id="148" name="Shape 148"/>
          <p:cNvSpPr/>
          <p:nvPr/>
        </p:nvSpPr>
        <p:spPr>
          <a:xfrm>
            <a:off x="7616061" y="6793446"/>
            <a:ext cx="1715098" cy="119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Given</a:t>
            </a:r>
          </a:p>
          <a:p>
            <a:pPr/>
            <a:r>
              <a:t>by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user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Aspect-based Review Summarization</a:t>
            </a:r>
          </a:p>
        </p:txBody>
      </p:sp>
      <p:sp>
        <p:nvSpPr>
          <p:cNvPr id="151" name="Shape 151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2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0591" y="3546572"/>
            <a:ext cx="2860773" cy="2949308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grpSp>
        <p:nvGrpSpPr>
          <p:cNvPr id="155" name="Group 155"/>
          <p:cNvGrpSpPr/>
          <p:nvPr/>
        </p:nvGrpSpPr>
        <p:grpSpPr>
          <a:xfrm>
            <a:off x="3860106" y="923784"/>
            <a:ext cx="5284587" cy="1962509"/>
            <a:chOff x="0" y="0"/>
            <a:chExt cx="5284586" cy="1962507"/>
          </a:xfrm>
        </p:grpSpPr>
        <p:pic>
          <p:nvPicPr>
            <p:cNvPr id="154" name="pasted-image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7000" y="88900"/>
              <a:ext cx="5030587" cy="163230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53" name="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5284587" cy="1962508"/>
            </a:xfrm>
            <a:prstGeom prst="rect">
              <a:avLst/>
            </a:prstGeom>
            <a:effectLst/>
          </p:spPr>
        </p:pic>
      </p:grpSp>
      <p:sp>
        <p:nvSpPr>
          <p:cNvPr id="156" name="Shape 156"/>
          <p:cNvSpPr/>
          <p:nvPr/>
        </p:nvSpPr>
        <p:spPr>
          <a:xfrm>
            <a:off x="3273818" y="6793446"/>
            <a:ext cx="2274319" cy="1193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Given</a:t>
            </a:r>
          </a:p>
          <a:p>
            <a:pPr/>
            <a:r>
              <a:t>by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retailer</a:t>
            </a:r>
          </a:p>
        </p:txBody>
      </p:sp>
      <p:sp>
        <p:nvSpPr>
          <p:cNvPr id="157" name="Shape 157"/>
          <p:cNvSpPr/>
          <p:nvPr/>
        </p:nvSpPr>
        <p:spPr>
          <a:xfrm>
            <a:off x="6557840" y="4360822"/>
            <a:ext cx="4904380" cy="1320808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solidFill>
                  <a:srgbClr val="FFFFFF"/>
                </a:solidFill>
              </a:defRPr>
            </a:pPr>
            <a:r>
              <a:t>Amazon has over</a:t>
            </a:r>
          </a:p>
          <a:p>
            <a:pPr>
              <a:defRPr b="1" sz="4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200 million </a:t>
            </a:r>
            <a:r>
              <a:rPr b="0">
                <a:latin typeface="+mn-lt"/>
                <a:ea typeface="+mn-ea"/>
                <a:cs typeface="+mn-cs"/>
                <a:sym typeface="Helvetica Light"/>
              </a:rPr>
              <a:t>products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Automatic</a:t>
            </a:r>
            <a:r>
              <a:t> Review Summarization</a:t>
            </a:r>
          </a:p>
        </p:txBody>
      </p:sp>
      <p:pic>
        <p:nvPicPr>
          <p:cNvPr id="16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6545" y="961736"/>
            <a:ext cx="8535993" cy="450627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162" name="pasted-imag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82318" y="4841471"/>
            <a:ext cx="8535993" cy="4626857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Automatic</a:t>
            </a:r>
            <a:r>
              <a:t> Review Summarization</a:t>
            </a:r>
          </a:p>
        </p:txBody>
      </p:sp>
      <p:pic>
        <p:nvPicPr>
          <p:cNvPr id="166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6223" y="1477923"/>
            <a:ext cx="6588450" cy="306199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67" name="Shape 167"/>
          <p:cNvSpPr/>
          <p:nvPr/>
        </p:nvSpPr>
        <p:spPr>
          <a:xfrm rot="5400000">
            <a:off x="6057180" y="5033107"/>
            <a:ext cx="890440" cy="655589"/>
          </a:xfrm>
          <a:prstGeom prst="rightArrow">
            <a:avLst>
              <a:gd name="adj1" fmla="val 48864"/>
              <a:gd name="adj2" fmla="val 82565"/>
            </a:avLst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pic>
        <p:nvPicPr>
          <p:cNvPr id="168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60127" y="1970209"/>
            <a:ext cx="6720252" cy="207742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69" name="pasted-image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87496" y="957445"/>
            <a:ext cx="5325904" cy="2755234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0" name="pasted-image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65327" y="6121132"/>
            <a:ext cx="5674146" cy="2815807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3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6223" y="1477923"/>
            <a:ext cx="6588450" cy="306199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74" name="Shape 174"/>
          <p:cNvSpPr/>
          <p:nvPr/>
        </p:nvSpPr>
        <p:spPr>
          <a:xfrm rot="5400000">
            <a:off x="6057180" y="5033107"/>
            <a:ext cx="890440" cy="655589"/>
          </a:xfrm>
          <a:prstGeom prst="rightArrow">
            <a:avLst>
              <a:gd name="adj1" fmla="val 48864"/>
              <a:gd name="adj2" fmla="val 82565"/>
            </a:avLst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i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b="0" i="0">
                <a:latin typeface="+mn-lt"/>
                <a:ea typeface="+mn-ea"/>
                <a:cs typeface="+mn-cs"/>
                <a:sym typeface="Helvetica Light"/>
              </a:defRPr>
            </a:pPr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Aspect Extraction</a:t>
            </a:r>
          </a:p>
        </p:txBody>
      </p:sp>
      <p:pic>
        <p:nvPicPr>
          <p:cNvPr id="176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60127" y="1970209"/>
            <a:ext cx="6720252" cy="207742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7" name="pasted-image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87496" y="957445"/>
            <a:ext cx="5325904" cy="2755234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78" name="pasted-image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791160" y="6158472"/>
            <a:ext cx="2690190" cy="2566028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79" name="pasted-image-filtered.jpe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964397" y="6158472"/>
            <a:ext cx="2372524" cy="25660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Difficulties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54990">
              <a:spcBef>
                <a:spcPts val="3900"/>
              </a:spcBef>
              <a:buSzTx/>
              <a:buNone/>
              <a:defRPr sz="3420"/>
            </a:pPr>
            <a:r>
              <a:t>We talk about two difficulties about aspect extraction on user review data:</a:t>
            </a:r>
          </a:p>
          <a:p>
            <a:pPr marL="422275" indent="-422275" defTabSz="554990">
              <a:spcBef>
                <a:spcPts val="3900"/>
              </a:spcBef>
              <a:defRPr b="1" sz="3420">
                <a:latin typeface="Helvetica"/>
                <a:ea typeface="Helvetica"/>
                <a:cs typeface="Helvetica"/>
                <a:sym typeface="Helvetica"/>
              </a:defRPr>
            </a:pPr>
            <a:r>
              <a:t>The shift of topics </a:t>
            </a:r>
          </a:p>
          <a:p>
            <a:pPr lvl="1" marL="844550" indent="-422275" defTabSz="554990">
              <a:spcBef>
                <a:spcPts val="3900"/>
              </a:spcBef>
              <a:defRPr i="1" sz="3420"/>
            </a:pPr>
            <a:r>
              <a:rPr>
                <a:solidFill>
                  <a:schemeClr val="accent5"/>
                </a:solidFill>
                <a:latin typeface="Helvetica"/>
                <a:ea typeface="Helvetica"/>
                <a:cs typeface="Helvetica"/>
                <a:sym typeface="Helvetica"/>
              </a:rPr>
              <a:t>The rooms are very clean.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Breakfast is nice and there is also a nice restaurant right next door.</a:t>
            </a:r>
            <a:r>
              <a:t> </a:t>
            </a:r>
          </a:p>
          <a:p>
            <a:pPr marL="422275" indent="-422275" defTabSz="554990">
              <a:spcBef>
                <a:spcPts val="3900"/>
              </a:spcBef>
              <a:defRPr b="1" sz="3420">
                <a:latin typeface="Helvetica"/>
                <a:ea typeface="Helvetica"/>
                <a:cs typeface="Helvetica"/>
                <a:sym typeface="Helvetica"/>
              </a:defRPr>
            </a:pPr>
            <a:r>
              <a:t>The mix of opinion and context</a:t>
            </a:r>
          </a:p>
          <a:p>
            <a:pPr lvl="1" marL="844550" indent="-422275" defTabSz="554990">
              <a:spcBef>
                <a:spcPts val="3900"/>
              </a:spcBef>
              <a:defRPr i="1" sz="342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chemeClr val="accent5"/>
                </a:solidFill>
              </a:rPr>
              <a:t>The staffs are very helpful. </a:t>
            </a:r>
            <a:r>
              <a:rPr>
                <a:solidFill>
                  <a:schemeClr val="accent1"/>
                </a:solidFill>
              </a:rPr>
              <a:t>The lady at the checkin table answered all our questions about paris very patiently.</a:t>
            </a:r>
            <a:endParaRPr>
              <a:solidFill>
                <a:schemeClr val="accent1"/>
              </a:solidFill>
            </a:endParaRPr>
          </a:p>
          <a:p>
            <a:pPr lvl="1" marL="0" indent="217170" defTabSz="554990">
              <a:spcBef>
                <a:spcPts val="3900"/>
              </a:spcBef>
              <a:buSzTx/>
              <a:buNone/>
              <a:defRPr b="1" sz="3420">
                <a:latin typeface="Helvetica"/>
                <a:ea typeface="Helvetica"/>
                <a:cs typeface="Helvetica"/>
                <a:sym typeface="Helvetica"/>
              </a:defRPr>
            </a:pPr>
            <a:r>
              <a:t>Structures in the reviews. Bag-of-word is too simple.</a:t>
            </a:r>
          </a:p>
        </p:txBody>
      </p:sp>
      <p:sp>
        <p:nvSpPr>
          <p:cNvPr id="183" name="Shape 183"/>
          <p:cNvSpPr/>
          <p:nvPr>
            <p:ph type="sldNum" sz="quarter" idx="2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